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Baskervville" pitchFamily="2" charset="77"/>
      <p:regular r:id="rId15"/>
      <p:italic r:id="rId16"/>
    </p:embeddedFont>
    <p:embeddedFont>
      <p:font typeface="Economica" panose="02000506040000020004" pitchFamily="2" charset="77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2df8f7f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2df8f7f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2df8f7fc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2df8f7fc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2df8f7fc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2df8f7fc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2df8f7fc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2df8f7fc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2df8f7fc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2df8f7fc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2df8f7fc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2df8f7fc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2df8f7fc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2df8f7fc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df8f7fc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2df8f7fc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2df8f7fc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2df8f7fc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df8f7fc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df8f7fc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df8f7f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df8f7f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2df8f7fc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2df8f7fc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2525" y="2165175"/>
            <a:ext cx="7547100" cy="8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Baskervville"/>
              <a:buNone/>
              <a:defRPr b="1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20351" y="3936000"/>
            <a:ext cx="509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Baskervville"/>
              <a:buNone/>
              <a:defRPr b="1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900" y="4482890"/>
            <a:ext cx="381975" cy="5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611925" y="1430925"/>
            <a:ext cx="7710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11925" y="2118825"/>
            <a:ext cx="78402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Open Sans"/>
                <a:ea typeface="Open Sans"/>
                <a:cs typeface="Open Sans"/>
                <a:sym typeface="Open Sans"/>
              </a:rPr>
              <a:t>Proton Patient Log File Analysis for Machine Performance Evaluation</a:t>
            </a:r>
            <a:endParaRPr sz="3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11925" y="3448450"/>
            <a:ext cx="80643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Madison Grayson</a:t>
            </a:r>
            <a:r>
              <a:rPr lang="en" sz="2000" baseline="300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, Dr. Ricardo Alarcon</a:t>
            </a:r>
            <a:r>
              <a:rPr lang="en" sz="2000" baseline="300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, Dr. Daniel Robertson</a:t>
            </a:r>
            <a:r>
              <a:rPr lang="en" sz="2000" baseline="300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000" baseline="30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1925" y="3932125"/>
            <a:ext cx="81933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1. Arizona State University, Department of Physics, 2. Mayo Clinic Arizona, Radiation Oncology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538" y="482025"/>
            <a:ext cx="1225375" cy="137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200" y="356900"/>
            <a:ext cx="1150882" cy="15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25" y="356888"/>
            <a:ext cx="1372275" cy="16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6">
            <a:alphaModFix/>
          </a:blip>
          <a:srcRect l="11801" t="17123" r="11014" b="18551"/>
          <a:stretch/>
        </p:blipFill>
        <p:spPr>
          <a:xfrm>
            <a:off x="4682700" y="546688"/>
            <a:ext cx="1498960" cy="12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Future Work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Development of log file analysis metrics to preemptively diagnose performance issues</a:t>
            </a:r>
            <a:endParaRPr sz="20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Continuously monitor system performance</a:t>
            </a:r>
            <a:endParaRPr sz="20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Expand to use more detailed log files</a:t>
            </a:r>
            <a:endParaRPr sz="2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MU1 vs MU2</a:t>
            </a:r>
            <a:endParaRPr sz="2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Spot size</a:t>
            </a:r>
            <a:endParaRPr sz="2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Delayed charge</a:t>
            </a:r>
            <a:endParaRPr sz="2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Magnet currents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latin typeface="Open Sans"/>
                <a:ea typeface="Open Sans"/>
                <a:cs typeface="Open Sans"/>
                <a:sym typeface="Open Sans"/>
              </a:rPr>
              <a:t>Acknowledgements</a:t>
            </a:r>
            <a:endParaRPr sz="3000"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Niels Arnesen, Hitachi America Limited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Larry Patnode, Hitachi America Limited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Keith Furutani, PhD, Mayo Clinic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25717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 sz="3000"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11700" y="3403050"/>
            <a:ext cx="7836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[1] Cirrone, et al.(2009). Dosimetric and clinical experience in eye proton treatment at INFN-LNS. 1120. 10.1063/1.3141651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Any questions?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102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Proton therapy is one of the most advanced types of radiation therapy </a:t>
            </a:r>
            <a:endParaRPr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</a:t>
            </a:r>
            <a:r>
              <a:rPr lang="en" sz="1800"/>
              <a:t>s the protons slow down after entering the body, most of their energy is deposited at a specific depth</a:t>
            </a:r>
            <a:endParaRPr sz="18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Objective: Analyze treatment log files to identify machine performance trends over time </a:t>
            </a:r>
            <a:endParaRPr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Identify machine issues before they cause downtime or degrade treatment quality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300" y="1147220"/>
            <a:ext cx="3480300" cy="270761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431650" y="3854850"/>
            <a:ext cx="36396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Figure 1. Proton Bragg peak in water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Cirrone, et al. [1]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Log Files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198200"/>
            <a:ext cx="4724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Log files are produced from each patient treatment: </a:t>
            </a:r>
            <a:endParaRPr sz="200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Gantry</a:t>
            </a:r>
            <a:endParaRPr sz="200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Delivered spot position</a:t>
            </a:r>
            <a:endParaRPr sz="200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Gantry angle</a:t>
            </a:r>
            <a:endParaRPr sz="200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Monitor units (MUs)</a:t>
            </a:r>
            <a:endParaRPr sz="20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Provides a treatment record</a:t>
            </a:r>
            <a:endParaRPr sz="20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Used for patient-specific QA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r="6191"/>
          <a:stretch/>
        </p:blipFill>
        <p:spPr>
          <a:xfrm>
            <a:off x="4989950" y="1147225"/>
            <a:ext cx="3958079" cy="31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Methods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All patient treatment logs are stored in DICOM format</a:t>
            </a:r>
            <a:endParaRPr sz="20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Software was developed to extract the spot position, MUs, and gantry angle from all log files</a:t>
            </a:r>
            <a:endParaRPr sz="20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Mean spot position error and MU error were calculated for each delivered field</a:t>
            </a:r>
            <a:endParaRPr sz="2000"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A total of 22 months of treatments on 4 gantries were analyzed, including 43,807 total fields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Results - Machine Maintenance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438" y="1147225"/>
            <a:ext cx="4613125" cy="35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Results - Spot Position for G4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25" y="1147225"/>
            <a:ext cx="7411149" cy="31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Results - Spot Position for G2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00" y="1147225"/>
            <a:ext cx="7571799" cy="32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Results - G2 After Maintenance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63" y="1147225"/>
            <a:ext cx="7783874" cy="32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Open Sans"/>
                <a:ea typeface="Open Sans"/>
                <a:cs typeface="Open Sans"/>
                <a:sym typeface="Open Sans"/>
              </a:rPr>
              <a:t>Conclusions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Daily/monthly QA measurements might catch these deviations</a:t>
            </a:r>
            <a:endParaRPr sz="20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Field-by-field data provides more continuous, granular description of machine performance</a:t>
            </a:r>
            <a:endParaRPr sz="20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Also more representative of machine usage than QA test patterns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3C78D8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On-screen Show (16:9)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Economica</vt:lpstr>
      <vt:lpstr>Baskervville</vt:lpstr>
      <vt:lpstr>Open Sans</vt:lpstr>
      <vt:lpstr>Luxe</vt:lpstr>
      <vt:lpstr>PowerPoint Presentation</vt:lpstr>
      <vt:lpstr>Introduction</vt:lpstr>
      <vt:lpstr>Log Files</vt:lpstr>
      <vt:lpstr>Methods</vt:lpstr>
      <vt:lpstr>Results - Machine Maintenance</vt:lpstr>
      <vt:lpstr>Results - Spot Position for G4</vt:lpstr>
      <vt:lpstr>Results - Spot Position for G2</vt:lpstr>
      <vt:lpstr>Results - G2 After Maintenance</vt:lpstr>
      <vt:lpstr>Conclusions</vt:lpstr>
      <vt:lpstr>Future Work</vt:lpstr>
      <vt:lpstr>Acknowledgements</vt:lpstr>
      <vt:lpstr>Thank you!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Madison Grayson (Student)</cp:lastModifiedBy>
  <cp:revision>1</cp:revision>
  <dcterms:modified xsi:type="dcterms:W3CDTF">2020-04-04T00:07:05Z</dcterms:modified>
</cp:coreProperties>
</file>